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6" r:id="rId9"/>
    <p:sldId id="263" r:id="rId10"/>
    <p:sldId id="264" r:id="rId11"/>
    <p:sldId id="267" r:id="rId12"/>
    <p:sldId id="270" r:id="rId13"/>
    <p:sldId id="275" r:id="rId14"/>
    <p:sldId id="273" r:id="rId15"/>
    <p:sldId id="274" r:id="rId16"/>
    <p:sldId id="272" r:id="rId17"/>
    <p:sldId id="276" r:id="rId18"/>
    <p:sldId id="280" r:id="rId19"/>
    <p:sldId id="279" r:id="rId20"/>
    <p:sldId id="278" r:id="rId21"/>
    <p:sldId id="277" r:id="rId22"/>
    <p:sldId id="281" r:id="rId23"/>
    <p:sldId id="262" r:id="rId2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09F59-7C4A-4355-9E74-56F8C65E6D51}" type="datetimeFigureOut">
              <a:rPr lang="pt-PT" smtClean="0"/>
              <a:pPr/>
              <a:t>25/10/2017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4697F-5899-474F-A3E9-6725D223B72F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Picks Association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697F-5899-474F-A3E9-6725D223B72F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Picks Association data convertion to mseed format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697F-5899-474F-A3E9-6725D223B72F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Picks Association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697F-5899-474F-A3E9-6725D223B72F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Picks Association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697F-5899-474F-A3E9-6725D223B72F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200" dirty="0" smtClean="0"/>
              <a:t>O W_EMAP é um software integrador que permite a visualização de epicentros, tectónica, relevo, distribuição de estações sísmicas, toponímia, mecanismos focais, tempos de percurso, distâncias epicentrais, macrossismicidade, serve de interface para Google Map e Google Earth,...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1200" dirty="0" smtClean="0"/>
              <a:t>Principalmente, é através desta aplicação que alertas, avisos e comunicados são enviados (ligação ao Eudora) e a macrossismicidade é automaticamente estimada a partir da informação recebida por email (ligação ao Eudora e ao ShakeMap).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697F-5899-474F-A3E9-6725D223B72F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200" dirty="0" smtClean="0"/>
              <a:t>O W_EMAP é um software integrador que permite a visualização de epicentros, tectónica, relevo, distribuição de estações sísmicas, toponímia, mecanismos focais, tempos de percurso, distâncias epicentrais, macrossismicidade, serve de interface para Google Map e Google Earth,...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1200" dirty="0" smtClean="0"/>
              <a:t>Principalmente, é através desta aplicação que alertas, avisos e comunicados são enviados (ligação ao Eudora) e a macrossismicidade é automaticamente estimada a partir da informação recebida por email (ligação ao Eudora e ao ShakeMap).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697F-5899-474F-A3E9-6725D223B72F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2BFF-8319-4C96-B8ED-479E8BB2DEB0}" type="datetimeFigureOut">
              <a:rPr lang="pt-PT" smtClean="0"/>
              <a:pPr/>
              <a:t>25/10/2017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924-D16D-4DC7-8686-4EF8D5F8888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2BFF-8319-4C96-B8ED-479E8BB2DEB0}" type="datetimeFigureOut">
              <a:rPr lang="pt-PT" smtClean="0"/>
              <a:pPr/>
              <a:t>25/10/2017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924-D16D-4DC7-8686-4EF8D5F8888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2BFF-8319-4C96-B8ED-479E8BB2DEB0}" type="datetimeFigureOut">
              <a:rPr lang="pt-PT" smtClean="0"/>
              <a:pPr/>
              <a:t>25/10/2017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924-D16D-4DC7-8686-4EF8D5F8888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2BFF-8319-4C96-B8ED-479E8BB2DEB0}" type="datetimeFigureOut">
              <a:rPr lang="pt-PT" smtClean="0"/>
              <a:pPr/>
              <a:t>25/10/2017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924-D16D-4DC7-8686-4EF8D5F8888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2BFF-8319-4C96-B8ED-479E8BB2DEB0}" type="datetimeFigureOut">
              <a:rPr lang="pt-PT" smtClean="0"/>
              <a:pPr/>
              <a:t>25/10/2017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924-D16D-4DC7-8686-4EF8D5F8888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2BFF-8319-4C96-B8ED-479E8BB2DEB0}" type="datetimeFigureOut">
              <a:rPr lang="pt-PT" smtClean="0"/>
              <a:pPr/>
              <a:t>25/10/2017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924-D16D-4DC7-8686-4EF8D5F8888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2BFF-8319-4C96-B8ED-479E8BB2DEB0}" type="datetimeFigureOut">
              <a:rPr lang="pt-PT" smtClean="0"/>
              <a:pPr/>
              <a:t>25/10/2017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924-D16D-4DC7-8686-4EF8D5F8888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2BFF-8319-4C96-B8ED-479E8BB2DEB0}" type="datetimeFigureOut">
              <a:rPr lang="pt-PT" smtClean="0"/>
              <a:pPr/>
              <a:t>25/10/2017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924-D16D-4DC7-8686-4EF8D5F8888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2BFF-8319-4C96-B8ED-479E8BB2DEB0}" type="datetimeFigureOut">
              <a:rPr lang="pt-PT" smtClean="0"/>
              <a:pPr/>
              <a:t>25/10/2017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924-D16D-4DC7-8686-4EF8D5F8888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2BFF-8319-4C96-B8ED-479E8BB2DEB0}" type="datetimeFigureOut">
              <a:rPr lang="pt-PT" smtClean="0"/>
              <a:pPr/>
              <a:t>25/10/2017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924-D16D-4DC7-8686-4EF8D5F8888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2BFF-8319-4C96-B8ED-479E8BB2DEB0}" type="datetimeFigureOut">
              <a:rPr lang="pt-PT" smtClean="0"/>
              <a:pPr/>
              <a:t>25/10/2017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924-D16D-4DC7-8686-4EF8D5F8888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2BFF-8319-4C96-B8ED-479E8BB2DEB0}" type="datetimeFigureOut">
              <a:rPr lang="pt-PT" smtClean="0"/>
              <a:pPr/>
              <a:t>25/10/2017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68924-D16D-4DC7-8686-4EF8D5F8888C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bg1"/>
                </a:solidFill>
              </a:rPr>
              <a:t>AZORES SEISMIC NETWORK</a:t>
            </a:r>
            <a:endParaRPr lang="pt-PT" b="1" dirty="0">
              <a:solidFill>
                <a:schemeClr val="bg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"/>
            <a:ext cx="1800000" cy="361638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281738"/>
            <a:ext cx="4141785" cy="576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400" i="1" dirty="0">
                <a:solidFill>
                  <a:srgbClr val="FFFFFF"/>
                </a:solidFill>
                <a:latin typeface="Calibri" pitchFamily="32" charset="0"/>
              </a:rPr>
              <a:t>Matilde Silva </a:t>
            </a:r>
            <a:r>
              <a:rPr lang="pt-PT" sz="1400" i="1" dirty="0" smtClean="0">
                <a:solidFill>
                  <a:srgbClr val="FFFFFF"/>
                </a:solidFill>
                <a:latin typeface="Calibri" pitchFamily="32" charset="0"/>
              </a:rPr>
              <a:t>, </a:t>
            </a:r>
            <a:r>
              <a:rPr lang="pt-PT" sz="1400" i="1" dirty="0">
                <a:solidFill>
                  <a:srgbClr val="FFFFFF"/>
                </a:solidFill>
                <a:latin typeface="Calibri" pitchFamily="32" charset="0"/>
              </a:rPr>
              <a:t>Maria Escuer </a:t>
            </a:r>
            <a:r>
              <a:rPr lang="pt-PT" sz="1400" i="1" dirty="0" smtClean="0">
                <a:solidFill>
                  <a:srgbClr val="FFFFFF"/>
                </a:solidFill>
                <a:latin typeface="Calibri" pitchFamily="32" charset="0"/>
              </a:rPr>
              <a:t>&amp; Idalina Veludo, </a:t>
            </a:r>
            <a:r>
              <a:rPr lang="pt-PT" sz="1400" i="1" dirty="0" smtClean="0">
                <a:solidFill>
                  <a:srgbClr val="FFFFFF"/>
                </a:solidFill>
                <a:latin typeface="Calibri" pitchFamily="32" charset="0"/>
              </a:rPr>
              <a:t>Lisbon, Oct. 25 – 27 2017</a:t>
            </a:r>
            <a:endParaRPr lang="pt-PT" sz="1400" i="1" dirty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5844" y="6604108"/>
            <a:ext cx="22781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050" i="1" dirty="0" smtClean="0">
                <a:solidFill>
                  <a:srgbClr val="FFFFFF"/>
                </a:solidFill>
                <a:latin typeface="Calibri" pitchFamily="32" charset="0"/>
              </a:rPr>
              <a:t>Plot 24h PM_ROSA, 29 – 30 April 2013</a:t>
            </a:r>
            <a:endParaRPr lang="pt-PT" sz="1050" i="1" dirty="0">
              <a:solidFill>
                <a:srgbClr val="FFFFFF"/>
              </a:solidFill>
              <a:latin typeface="Calibri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063" y="1214422"/>
            <a:ext cx="89058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06" y="714356"/>
            <a:ext cx="742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Network of 3 Observatories</a:t>
            </a:r>
            <a:endParaRPr lang="pt-PT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1076346"/>
            <a:ext cx="8999537" cy="5424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3640106" y="3327421"/>
            <a:ext cx="125412" cy="127000"/>
          </a:xfrm>
          <a:prstGeom prst="ellipse">
            <a:avLst/>
          </a:prstGeom>
          <a:noFill/>
          <a:ln w="9360" cap="flat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5502243" y="3106759"/>
            <a:ext cx="125413" cy="127000"/>
          </a:xfrm>
          <a:prstGeom prst="ellipse">
            <a:avLst/>
          </a:prstGeom>
          <a:noFill/>
          <a:ln w="9360" cap="flat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518368" y="4624409"/>
            <a:ext cx="125413" cy="127000"/>
          </a:xfrm>
          <a:prstGeom prst="ellipse">
            <a:avLst/>
          </a:prstGeom>
          <a:noFill/>
          <a:ln w="9360" cap="flat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676493" y="3165496"/>
            <a:ext cx="5337175" cy="1830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</a:pPr>
            <a:r>
              <a:rPr lang="pt-PT" sz="1600" dirty="0">
                <a:solidFill>
                  <a:srgbClr val="FF9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2" charset="0"/>
              </a:rPr>
              <a:t>						    OJA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</a:pPr>
            <a:r>
              <a:rPr lang="pt-PT" sz="1600" dirty="0">
                <a:solidFill>
                  <a:srgbClr val="FF9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2" charset="0"/>
              </a:rPr>
              <a:t>	OPAM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</a:pPr>
            <a:endParaRPr lang="pt-PT" sz="1600" dirty="0">
              <a:solidFill>
                <a:srgbClr val="FF95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2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</a:pPr>
            <a:endParaRPr lang="pt-PT" sz="1600" dirty="0">
              <a:solidFill>
                <a:srgbClr val="FF95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2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</a:pPr>
            <a:endParaRPr lang="pt-PT" sz="1600" dirty="0">
              <a:solidFill>
                <a:srgbClr val="FF95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2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</a:pPr>
            <a:endParaRPr lang="pt-PT" sz="2000" dirty="0">
              <a:solidFill>
                <a:srgbClr val="FF95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2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</a:pPr>
            <a:r>
              <a:rPr lang="pt-PT" sz="1600" dirty="0">
                <a:solidFill>
                  <a:srgbClr val="FF9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2" charset="0"/>
              </a:rPr>
              <a:t>										  OAC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06" y="714356"/>
            <a:ext cx="742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3 OBSERVATORIES</a:t>
            </a:r>
            <a:endParaRPr lang="pt-PT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1076346"/>
            <a:ext cx="8999537" cy="5424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3640106" y="3327421"/>
            <a:ext cx="125412" cy="127000"/>
          </a:xfrm>
          <a:prstGeom prst="ellipse">
            <a:avLst/>
          </a:prstGeom>
          <a:noFill/>
          <a:ln w="9360" cap="flat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5502243" y="3106759"/>
            <a:ext cx="125413" cy="127000"/>
          </a:xfrm>
          <a:prstGeom prst="ellipse">
            <a:avLst/>
          </a:prstGeom>
          <a:noFill/>
          <a:ln w="9360" cap="flat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518368" y="4624409"/>
            <a:ext cx="125413" cy="127000"/>
          </a:xfrm>
          <a:prstGeom prst="ellipse">
            <a:avLst/>
          </a:prstGeom>
          <a:noFill/>
          <a:ln w="9360" cap="flat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676493" y="3165496"/>
            <a:ext cx="5337175" cy="1830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</a:pPr>
            <a:r>
              <a:rPr lang="pt-PT" sz="1600" dirty="0">
                <a:solidFill>
                  <a:srgbClr val="FF9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2" charset="0"/>
              </a:rPr>
              <a:t>						    OJA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</a:pPr>
            <a:r>
              <a:rPr lang="pt-PT" sz="1600" dirty="0">
                <a:solidFill>
                  <a:srgbClr val="FF9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2" charset="0"/>
              </a:rPr>
              <a:t>	OPAM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</a:pPr>
            <a:endParaRPr lang="pt-PT" sz="1600" dirty="0">
              <a:solidFill>
                <a:srgbClr val="FF95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2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</a:pPr>
            <a:endParaRPr lang="pt-PT" sz="1600" dirty="0">
              <a:solidFill>
                <a:srgbClr val="FF95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2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</a:pPr>
            <a:endParaRPr lang="pt-PT" sz="1600" dirty="0">
              <a:solidFill>
                <a:srgbClr val="FF95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2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</a:pPr>
            <a:endParaRPr lang="pt-PT" sz="2000" dirty="0">
              <a:solidFill>
                <a:srgbClr val="FF95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2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</a:pPr>
            <a:r>
              <a:rPr lang="pt-PT" sz="1600" dirty="0">
                <a:solidFill>
                  <a:srgbClr val="FF9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2" charset="0"/>
              </a:rPr>
              <a:t>										  OAC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785926"/>
            <a:ext cx="2520000" cy="16222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1285860"/>
            <a:ext cx="2520000" cy="18544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4714884"/>
            <a:ext cx="2520000" cy="16811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42844" y="4224417"/>
            <a:ext cx="414340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000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b="1" dirty="0" smtClean="0">
                <a:latin typeface="Arial" charset="0"/>
                <a:cs typeface="Times New Roman" pitchFamily="16" charset="0"/>
              </a:rPr>
              <a:t>Real time monitoring</a:t>
            </a:r>
          </a:p>
          <a:p>
            <a:pPr marL="0" lvl="1" indent="-18000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b="1" dirty="0" smtClean="0">
                <a:latin typeface="Arial" pitchFamily="34" charset="0"/>
                <a:cs typeface="Arial" pitchFamily="34" charset="0"/>
              </a:rPr>
              <a:t>Data quality control</a:t>
            </a:r>
          </a:p>
          <a:p>
            <a:pPr marL="0" lvl="1" indent="-18000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b="1" dirty="0" smtClean="0">
                <a:latin typeface="Arial" charset="0"/>
                <a:cs typeface="Times New Roman" pitchFamily="16" charset="0"/>
              </a:rPr>
              <a:t>Automatic signal detection</a:t>
            </a:r>
          </a:p>
          <a:p>
            <a:pPr marL="0" lvl="1" indent="-18000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b="1" dirty="0" smtClean="0">
                <a:latin typeface="Arial" charset="0"/>
                <a:cs typeface="Times New Roman" pitchFamily="16" charset="0"/>
              </a:rPr>
              <a:t>Automatic association of detections, </a:t>
            </a:r>
          </a:p>
          <a:p>
            <a:pPr marL="0" lvl="1" indent="-180000">
              <a:lnSpc>
                <a:spcPct val="100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b="1" dirty="0" smtClean="0">
                <a:latin typeface="Arial" charset="0"/>
                <a:cs typeface="Times New Roman" pitchFamily="16" charset="0"/>
              </a:rPr>
              <a:t>   event location and magnitude        	   evaluation</a:t>
            </a:r>
          </a:p>
          <a:p>
            <a:pPr marL="0" lvl="1" indent="-18000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b="1" dirty="0" smtClean="0">
                <a:latin typeface="Arial" charset="0"/>
                <a:cs typeface="Times New Roman" pitchFamily="16" charset="0"/>
              </a:rPr>
              <a:t>Rapid earthquake information </a:t>
            </a:r>
          </a:p>
          <a:p>
            <a:pPr marL="0" lvl="1" indent="-18000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b="1" dirty="0" smtClean="0">
                <a:latin typeface="Arial" charset="0"/>
                <a:cs typeface="Times New Roman" pitchFamily="16" charset="0"/>
              </a:rPr>
              <a:t>Validation / dissemination</a:t>
            </a:r>
          </a:p>
          <a:p>
            <a:pPr marL="0" lvl="1" indent="-18000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b="1" dirty="0" smtClean="0">
                <a:latin typeface="Arial" charset="0"/>
                <a:cs typeface="Times New Roman" pitchFamily="16" charset="0"/>
              </a:rPr>
              <a:t>Automatic archive of recorded data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00174"/>
            <a:ext cx="9159876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7158" y="200024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Azores W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44291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Azores E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7148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Real Time (&amp; NRT) monitoring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24" y="107154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5" name="TextBox 24"/>
          <p:cNvSpPr txBox="1"/>
          <p:nvPr/>
        </p:nvSpPr>
        <p:spPr>
          <a:xfrm>
            <a:off x="500034" y="57148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Quality control – latency &amp; State Of Health</a:t>
            </a:r>
            <a:endParaRPr lang="pt-PT" b="1" dirty="0">
              <a:solidFill>
                <a:schemeClr val="bg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/>
          <a:srcRect l="56224"/>
          <a:stretch>
            <a:fillRect/>
          </a:stretch>
        </p:blipFill>
        <p:spPr bwMode="auto">
          <a:xfrm>
            <a:off x="571472" y="992272"/>
            <a:ext cx="2189746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/>
          <a:srcRect l="6361" r="29661" b="31522"/>
          <a:stretch>
            <a:fillRect/>
          </a:stretch>
        </p:blipFill>
        <p:spPr bwMode="auto">
          <a:xfrm>
            <a:off x="2928926" y="1714488"/>
            <a:ext cx="5940000" cy="463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24" y="107154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5" name="TextBox 24"/>
          <p:cNvSpPr txBox="1"/>
          <p:nvPr/>
        </p:nvSpPr>
        <p:spPr>
          <a:xfrm>
            <a:off x="500034" y="57148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Quality control – Seismic noise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000108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DETECT AND REPORT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Main </a:t>
            </a:r>
            <a:r>
              <a:rPr lang="en-US" dirty="0" smtClean="0">
                <a:solidFill>
                  <a:schemeClr val="bg1"/>
                </a:solidFill>
              </a:rPr>
              <a:t>parameters: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Location (latitude, longitude and depth)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Magnitude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Time at source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Type of event (tectonic or volcanic)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Potential Intensities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Potentially affected </a:t>
            </a:r>
            <a:r>
              <a:rPr lang="en-US" dirty="0" smtClean="0">
                <a:solidFill>
                  <a:schemeClr val="bg1"/>
                </a:solidFill>
              </a:rPr>
              <a:t>sites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Depending on the characteristics of the event, launch </a:t>
            </a:r>
            <a:r>
              <a:rPr lang="en-US" dirty="0" smtClean="0">
                <a:solidFill>
                  <a:schemeClr val="bg1"/>
                </a:solidFill>
              </a:rPr>
              <a:t>alerts </a:t>
            </a:r>
            <a:r>
              <a:rPr lang="en-US" dirty="0" smtClean="0">
                <a:solidFill>
                  <a:schemeClr val="bg1"/>
                </a:solidFill>
              </a:rPr>
              <a:t>to the Civil Community, Institutions and Authorities.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practice this detection is performed by complex and almost immediate sequential and automated processes that must be systematically reviewed by an operator before dissemination.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406" y="2005604"/>
            <a:ext cx="8666478" cy="3514488"/>
            <a:chOff x="152400" y="3114912"/>
            <a:chExt cx="8666478" cy="3514488"/>
          </a:xfrm>
        </p:grpSpPr>
        <p:grpSp>
          <p:nvGrpSpPr>
            <p:cNvPr id="12" name="Group 6"/>
            <p:cNvGrpSpPr/>
            <p:nvPr/>
          </p:nvGrpSpPr>
          <p:grpSpPr>
            <a:xfrm>
              <a:off x="152400" y="3114912"/>
              <a:ext cx="2178610" cy="2904888"/>
              <a:chOff x="457200" y="1476612"/>
              <a:chExt cx="2178610" cy="2904888"/>
            </a:xfrm>
          </p:grpSpPr>
          <p:pic>
            <p:nvPicPr>
              <p:cNvPr id="17" name="Picture 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38187" y="2590800"/>
                <a:ext cx="1533525" cy="1790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57200" y="1476612"/>
                <a:ext cx="21786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PT" b="1" dirty="0" smtClean="0">
                    <a:solidFill>
                      <a:schemeClr val="bg1"/>
                    </a:solidFill>
                  </a:rPr>
                  <a:t>Data Server</a:t>
                </a:r>
              </a:p>
              <a:p>
                <a:pPr algn="ctr"/>
                <a:r>
                  <a:rPr lang="pt-PT" b="1" dirty="0" smtClean="0">
                    <a:solidFill>
                      <a:schemeClr val="bg1"/>
                    </a:solidFill>
                  </a:rPr>
                  <a:t>(AutoPick SeiscomP3</a:t>
                </a:r>
              </a:p>
              <a:p>
                <a:pPr algn="ctr"/>
                <a:r>
                  <a:rPr lang="pt-PT" b="1" dirty="0" smtClean="0">
                    <a:solidFill>
                      <a:schemeClr val="bg1"/>
                    </a:solidFill>
                  </a:rPr>
                  <a:t>STA/LTA trigger)</a:t>
                </a:r>
                <a:endParaRPr lang="pt-PT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40600" y="3752490"/>
              <a:ext cx="2160000" cy="2876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938878" y="4267200"/>
              <a:ext cx="2880000" cy="162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5" name="Straight Arrow Connector 14"/>
            <p:cNvCxnSpPr/>
            <p:nvPr/>
          </p:nvCxnSpPr>
          <p:spPr>
            <a:xfrm rot="10800000">
              <a:off x="1905000" y="49530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H="1">
              <a:off x="4876801" y="49530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928926" y="2214554"/>
            <a:ext cx="141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Data_Extract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7752" y="142873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WorkStation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 rot="16200000">
            <a:off x="5500696" y="-1214470"/>
            <a:ext cx="357189" cy="6357984"/>
          </a:xfrm>
          <a:prstGeom prst="rightBrac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TextBox 22"/>
          <p:cNvSpPr txBox="1"/>
          <p:nvPr/>
        </p:nvSpPr>
        <p:spPr>
          <a:xfrm>
            <a:off x="5802371" y="2500306"/>
            <a:ext cx="298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Operator validation / launch</a:t>
            </a:r>
          </a:p>
          <a:p>
            <a:r>
              <a:rPr lang="pt-PT" b="1" dirty="0" smtClean="0">
                <a:solidFill>
                  <a:schemeClr val="bg1"/>
                </a:solidFill>
              </a:rPr>
              <a:t>of automatic analysis </a:t>
            </a:r>
            <a:r>
              <a:rPr lang="pt-PT" b="1" dirty="0" smtClean="0">
                <a:solidFill>
                  <a:schemeClr val="bg1"/>
                </a:solidFill>
              </a:rPr>
              <a:t>process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636" y="50006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26" name="TextBox 25"/>
          <p:cNvSpPr txBox="1"/>
          <p:nvPr/>
        </p:nvSpPr>
        <p:spPr>
          <a:xfrm>
            <a:off x="6643702" y="500063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7" name="TextBox 26"/>
          <p:cNvSpPr txBox="1"/>
          <p:nvPr/>
        </p:nvSpPr>
        <p:spPr>
          <a:xfrm>
            <a:off x="6786578" y="485776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SEISAN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636" y="50006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26" name="TextBox 25"/>
          <p:cNvSpPr txBox="1"/>
          <p:nvPr/>
        </p:nvSpPr>
        <p:spPr>
          <a:xfrm>
            <a:off x="6643702" y="500063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24" name="Picture 23" descr="t.jpg"/>
          <p:cNvPicPr>
            <a:picLocks noChangeAspect="1"/>
          </p:cNvPicPr>
          <p:nvPr/>
        </p:nvPicPr>
        <p:blipFill>
          <a:blip r:embed="rId6"/>
          <a:srcRect r="26006"/>
          <a:stretch>
            <a:fillRect/>
          </a:stretch>
        </p:blipFill>
        <p:spPr>
          <a:xfrm>
            <a:off x="357158" y="1571612"/>
            <a:ext cx="7200000" cy="500146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28596" y="1000108"/>
            <a:ext cx="141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Data_Extract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636" y="50006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26" name="TextBox 25"/>
          <p:cNvSpPr txBox="1"/>
          <p:nvPr/>
        </p:nvSpPr>
        <p:spPr>
          <a:xfrm>
            <a:off x="6643702" y="500063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8" name="TextBox 27"/>
          <p:cNvSpPr txBox="1"/>
          <p:nvPr/>
        </p:nvSpPr>
        <p:spPr>
          <a:xfrm>
            <a:off x="71438" y="1214422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b="1" dirty="0" smtClean="0">
                <a:solidFill>
                  <a:schemeClr val="bg1"/>
                </a:solidFill>
              </a:rPr>
              <a:t>DB registration of </a:t>
            </a:r>
            <a:r>
              <a:rPr lang="pt-PT" b="1" dirty="0" smtClean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fully automatic </a:t>
            </a:r>
            <a:r>
              <a:rPr lang="pt-PT" b="1" dirty="0" smtClean="0">
                <a:solidFill>
                  <a:schemeClr val="bg1"/>
                </a:solidFill>
              </a:rPr>
              <a:t>SeiscomP3 pickings (email EQ notification) </a:t>
            </a:r>
          </a:p>
          <a:p>
            <a:pPr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b="1" dirty="0" smtClean="0">
                <a:solidFill>
                  <a:schemeClr val="bg1"/>
                </a:solidFill>
              </a:rPr>
              <a:t>Operator validation</a:t>
            </a:r>
            <a:endParaRPr lang="pt-PT" b="1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285992"/>
            <a:ext cx="7200000" cy="392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1357298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bg1"/>
                </a:solidFill>
                <a:latin typeface="Verdana" pitchFamily="32" charset="0"/>
              </a:rPr>
              <a:t>Seismo</a:t>
            </a:r>
            <a:r>
              <a:rPr lang="en-GB" b="1" dirty="0" smtClean="0">
                <a:solidFill>
                  <a:schemeClr val="bg1"/>
                </a:solidFill>
                <a:latin typeface="Verdana" pitchFamily="32" charset="0"/>
              </a:rPr>
              <a:t>-Tectonic Environment</a:t>
            </a:r>
            <a:endParaRPr lang="pt-PT" dirty="0">
              <a:solidFill>
                <a:schemeClr val="bg1"/>
              </a:solidFill>
            </a:endParaRPr>
          </a:p>
        </p:txBody>
      </p:sp>
      <p:grpSp>
        <p:nvGrpSpPr>
          <p:cNvPr id="33" name="Group 2"/>
          <p:cNvGrpSpPr>
            <a:grpSpLocks/>
          </p:cNvGrpSpPr>
          <p:nvPr/>
        </p:nvGrpSpPr>
        <p:grpSpPr bwMode="auto">
          <a:xfrm>
            <a:off x="142844" y="1776413"/>
            <a:ext cx="8997950" cy="4781550"/>
            <a:chOff x="256" y="1119"/>
            <a:chExt cx="5668" cy="3012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6" y="1119"/>
              <a:ext cx="5668" cy="278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35" name="Freeform 4"/>
            <p:cNvSpPr>
              <a:spLocks noChangeArrowheads="1"/>
            </p:cNvSpPr>
            <p:nvPr/>
          </p:nvSpPr>
          <p:spPr bwMode="auto">
            <a:xfrm>
              <a:off x="2581" y="2091"/>
              <a:ext cx="29" cy="1103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4657"/>
                </a:cxn>
              </a:cxnLst>
              <a:rect l="0" t="0" r="r" b="b"/>
              <a:pathLst>
                <a:path w="133" h="4658">
                  <a:moveTo>
                    <a:pt x="132" y="0"/>
                  </a:moveTo>
                  <a:lnTo>
                    <a:pt x="0" y="4657"/>
                  </a:lnTo>
                </a:path>
              </a:pathLst>
            </a:custGeom>
            <a:noFill/>
            <a:ln w="25560" cap="sq">
              <a:solidFill>
                <a:srgbClr val="FF00FF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36" name="Freeform 5"/>
            <p:cNvSpPr>
              <a:spLocks noChangeArrowheads="1"/>
            </p:cNvSpPr>
            <p:nvPr/>
          </p:nvSpPr>
          <p:spPr bwMode="auto">
            <a:xfrm>
              <a:off x="3721" y="2039"/>
              <a:ext cx="12" cy="1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4983"/>
                </a:cxn>
              </a:cxnLst>
              <a:rect l="0" t="0" r="r" b="b"/>
              <a:pathLst>
                <a:path w="59" h="4984">
                  <a:moveTo>
                    <a:pt x="0" y="0"/>
                  </a:moveTo>
                  <a:lnTo>
                    <a:pt x="58" y="4983"/>
                  </a:lnTo>
                </a:path>
              </a:pathLst>
            </a:custGeom>
            <a:noFill/>
            <a:ln w="25560" cap="sq">
              <a:solidFill>
                <a:srgbClr val="FF00FF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618" y="1784"/>
              <a:ext cx="898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2160" tIns="61920" rIns="92160" bIns="46080">
              <a:spAutoFit/>
            </a:bodyPr>
            <a:lstStyle/>
            <a:p>
              <a:pPr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 smtClean="0">
                  <a:solidFill>
                    <a:srgbClr val="2323D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NA Plate</a:t>
              </a:r>
              <a:endParaRPr lang="en-GB" sz="1800" b="1" dirty="0">
                <a:solidFill>
                  <a:srgbClr val="2323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106" y="1917"/>
              <a:ext cx="474" cy="25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2419" y="1494"/>
              <a:ext cx="1110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2160" tIns="61920" rIns="92160" bIns="46080">
              <a:spAutoFit/>
            </a:bodyPr>
            <a:lstStyle/>
            <a:p>
              <a:pPr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 dirty="0" smtClean="0">
                  <a:solidFill>
                    <a:srgbClr val="2323D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EA Plate</a:t>
              </a:r>
              <a:endParaRPr lang="en-GB" sz="1800" b="1" dirty="0">
                <a:solidFill>
                  <a:srgbClr val="2323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1457" y="3113"/>
              <a:ext cx="775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2160" tIns="61920" rIns="92160" bIns="46080">
              <a:spAutoFit/>
            </a:bodyPr>
            <a:lstStyle/>
            <a:p>
              <a:pPr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 dirty="0" smtClean="0">
                  <a:solidFill>
                    <a:srgbClr val="2323D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 Plate</a:t>
              </a:r>
              <a:endParaRPr lang="en-GB" sz="1800" b="1" dirty="0">
                <a:solidFill>
                  <a:srgbClr val="2323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1393" y="2143"/>
              <a:ext cx="393" cy="25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2160" tIns="63720" rIns="92160" bIns="46080">
              <a:spAutoFit/>
            </a:bodyPr>
            <a:lstStyle/>
            <a:p>
              <a:pPr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dirty="0" smtClean="0">
                  <a:solidFill>
                    <a:srgbClr val="FF00FF"/>
                  </a:solidFill>
                  <a:latin typeface="Arial" charset="0"/>
                </a:rPr>
                <a:t>ATJ</a:t>
              </a:r>
              <a:endParaRPr lang="en-GB" sz="2000" dirty="0">
                <a:solidFill>
                  <a:srgbClr val="FF00FF"/>
                </a:solidFill>
                <a:latin typeface="Arial" charset="0"/>
              </a:endParaRP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3009" y="1952"/>
              <a:ext cx="344" cy="25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3915" y="1934"/>
              <a:ext cx="474" cy="25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2887" y="2780"/>
              <a:ext cx="292" cy="20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2160" tIns="60120" rIns="92160" bIns="46080">
              <a:spAutoFit/>
            </a:bodyPr>
            <a:lstStyle/>
            <a:p>
              <a:pPr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FG</a:t>
              </a:r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4127" y="3960"/>
              <a:ext cx="1785" cy="17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2160" tIns="56520" rIns="92160" bIns="46080">
              <a:spAutoFit/>
            </a:bodyPr>
            <a:lstStyle/>
            <a:p>
              <a:pPr algn="ctr">
                <a:lnSpc>
                  <a:spcPct val="93000"/>
                </a:lnSpc>
                <a:spcBef>
                  <a:spcPts val="7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i="1">
                  <a:solidFill>
                    <a:srgbClr val="000099"/>
                  </a:solidFill>
                  <a:latin typeface="Arial" charset="0"/>
                </a:rPr>
                <a:t>Sismicidade 1900-2000 (ISC)</a:t>
              </a: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931" y="2517"/>
              <a:ext cx="245" cy="129"/>
            </a:xfrm>
            <a:custGeom>
              <a:avLst/>
              <a:gdLst/>
              <a:ahLst/>
              <a:cxnLst>
                <a:cxn ang="0">
                  <a:pos x="1040" y="0"/>
                </a:cxn>
                <a:cxn ang="0">
                  <a:pos x="0" y="551"/>
                </a:cxn>
              </a:cxnLst>
              <a:rect l="0" t="0" r="r" b="b"/>
              <a:pathLst>
                <a:path w="1041" h="552">
                  <a:moveTo>
                    <a:pt x="1040" y="0"/>
                  </a:moveTo>
                  <a:lnTo>
                    <a:pt x="0" y="551"/>
                  </a:lnTo>
                </a:path>
              </a:pathLst>
            </a:custGeom>
            <a:noFill/>
            <a:ln w="38160" cap="sq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2328" y="2262"/>
              <a:ext cx="187" cy="158"/>
            </a:xfrm>
            <a:custGeom>
              <a:avLst/>
              <a:gdLst/>
              <a:ahLst/>
              <a:cxnLst>
                <a:cxn ang="0">
                  <a:pos x="0" y="674"/>
                </a:cxn>
                <a:cxn ang="0">
                  <a:pos x="798" y="0"/>
                </a:cxn>
              </a:cxnLst>
              <a:rect l="0" t="0" r="r" b="b"/>
              <a:pathLst>
                <a:path w="799" h="675">
                  <a:moveTo>
                    <a:pt x="0" y="674"/>
                  </a:moveTo>
                  <a:lnTo>
                    <a:pt x="798" y="0"/>
                  </a:lnTo>
                </a:path>
              </a:pathLst>
            </a:custGeom>
            <a:noFill/>
            <a:ln w="38160" cap="sq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2878" y="2525"/>
              <a:ext cx="226" cy="36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961" y="0"/>
                </a:cxn>
              </a:cxnLst>
              <a:rect l="0" t="0" r="r" b="b"/>
              <a:pathLst>
                <a:path w="962" h="159">
                  <a:moveTo>
                    <a:pt x="0" y="158"/>
                  </a:moveTo>
                  <a:lnTo>
                    <a:pt x="961" y="0"/>
                  </a:lnTo>
                </a:path>
              </a:pathLst>
            </a:custGeom>
            <a:noFill/>
            <a:ln w="38160" cap="sq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2813" y="2681"/>
              <a:ext cx="258" cy="29"/>
            </a:xfrm>
            <a:custGeom>
              <a:avLst/>
              <a:gdLst/>
              <a:ahLst/>
              <a:cxnLst>
                <a:cxn ang="0">
                  <a:pos x="1098" y="0"/>
                </a:cxn>
                <a:cxn ang="0">
                  <a:pos x="0" y="132"/>
                </a:cxn>
              </a:cxnLst>
              <a:rect l="0" t="0" r="r" b="b"/>
              <a:pathLst>
                <a:path w="1099" h="133">
                  <a:moveTo>
                    <a:pt x="1098" y="0"/>
                  </a:moveTo>
                  <a:lnTo>
                    <a:pt x="0" y="132"/>
                  </a:lnTo>
                </a:path>
              </a:pathLst>
            </a:custGeom>
            <a:noFill/>
            <a:ln w="38160" cap="sq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4476" y="2964"/>
              <a:ext cx="145" cy="181"/>
            </a:xfrm>
            <a:custGeom>
              <a:avLst/>
              <a:gdLst/>
              <a:ahLst/>
              <a:cxnLst>
                <a:cxn ang="0">
                  <a:pos x="617" y="771"/>
                </a:cxn>
                <a:cxn ang="0">
                  <a:pos x="0" y="0"/>
                </a:cxn>
              </a:cxnLst>
              <a:rect l="0" t="0" r="r" b="b"/>
              <a:pathLst>
                <a:path w="618" h="772">
                  <a:moveTo>
                    <a:pt x="617" y="771"/>
                  </a:moveTo>
                  <a:lnTo>
                    <a:pt x="0" y="0"/>
                  </a:lnTo>
                </a:path>
              </a:pathLst>
            </a:custGeom>
            <a:noFill/>
            <a:ln w="38160" cap="sq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4089" y="2404"/>
              <a:ext cx="118" cy="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8" y="741"/>
                </a:cxn>
              </a:cxnLst>
              <a:rect l="0" t="0" r="r" b="b"/>
              <a:pathLst>
                <a:path w="509" h="742">
                  <a:moveTo>
                    <a:pt x="0" y="0"/>
                  </a:moveTo>
                  <a:lnTo>
                    <a:pt x="508" y="741"/>
                  </a:lnTo>
                </a:path>
              </a:pathLst>
            </a:custGeom>
            <a:noFill/>
            <a:ln w="38160" cap="sq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2" name="Freeform 21"/>
            <p:cNvSpPr>
              <a:spLocks noChangeArrowheads="1"/>
            </p:cNvSpPr>
            <p:nvPr/>
          </p:nvSpPr>
          <p:spPr bwMode="auto">
            <a:xfrm>
              <a:off x="471" y="2303"/>
              <a:ext cx="2102" cy="1072"/>
            </a:xfrm>
            <a:custGeom>
              <a:avLst/>
              <a:gdLst/>
              <a:ahLst/>
              <a:cxnLst>
                <a:cxn ang="0">
                  <a:pos x="0" y="4525"/>
                </a:cxn>
                <a:cxn ang="0">
                  <a:pos x="5719" y="0"/>
                </a:cxn>
                <a:cxn ang="0">
                  <a:pos x="7338" y="613"/>
                </a:cxn>
                <a:cxn ang="0">
                  <a:pos x="8863" y="1491"/>
                </a:cxn>
              </a:cxnLst>
              <a:rect l="0" t="0" r="r" b="b"/>
              <a:pathLst>
                <a:path w="8864" h="4526">
                  <a:moveTo>
                    <a:pt x="0" y="4525"/>
                  </a:moveTo>
                  <a:lnTo>
                    <a:pt x="5719" y="0"/>
                  </a:lnTo>
                  <a:lnTo>
                    <a:pt x="7338" y="613"/>
                  </a:lnTo>
                  <a:lnTo>
                    <a:pt x="8863" y="1491"/>
                  </a:lnTo>
                </a:path>
              </a:pathLst>
            </a:custGeom>
            <a:noFill/>
            <a:ln w="36000" cap="sq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3" name="Freeform 22"/>
            <p:cNvSpPr>
              <a:spLocks noChangeArrowheads="1"/>
            </p:cNvSpPr>
            <p:nvPr/>
          </p:nvSpPr>
          <p:spPr bwMode="auto">
            <a:xfrm>
              <a:off x="1804" y="1302"/>
              <a:ext cx="204" cy="985"/>
            </a:xfrm>
            <a:custGeom>
              <a:avLst/>
              <a:gdLst/>
              <a:ahLst/>
              <a:cxnLst>
                <a:cxn ang="0">
                  <a:pos x="0" y="4156"/>
                </a:cxn>
                <a:cxn ang="0">
                  <a:pos x="253" y="2991"/>
                </a:cxn>
                <a:cxn ang="0">
                  <a:pos x="253" y="1991"/>
                </a:cxn>
                <a:cxn ang="0">
                  <a:pos x="458" y="976"/>
                </a:cxn>
                <a:cxn ang="0">
                  <a:pos x="869" y="0"/>
                </a:cxn>
              </a:cxnLst>
              <a:rect l="0" t="0" r="r" b="b"/>
              <a:pathLst>
                <a:path w="870" h="4157">
                  <a:moveTo>
                    <a:pt x="0" y="4156"/>
                  </a:moveTo>
                  <a:lnTo>
                    <a:pt x="253" y="2991"/>
                  </a:lnTo>
                  <a:lnTo>
                    <a:pt x="253" y="1991"/>
                  </a:lnTo>
                  <a:lnTo>
                    <a:pt x="458" y="976"/>
                  </a:lnTo>
                  <a:lnTo>
                    <a:pt x="869" y="0"/>
                  </a:lnTo>
                </a:path>
              </a:pathLst>
            </a:custGeom>
            <a:noFill/>
            <a:ln w="36000" cap="sq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4" name="Freeform 23"/>
            <p:cNvSpPr>
              <a:spLocks noChangeArrowheads="1"/>
            </p:cNvSpPr>
            <p:nvPr/>
          </p:nvSpPr>
          <p:spPr bwMode="auto">
            <a:xfrm>
              <a:off x="2613" y="2553"/>
              <a:ext cx="1106" cy="107"/>
            </a:xfrm>
            <a:custGeom>
              <a:avLst/>
              <a:gdLst/>
              <a:ahLst/>
              <a:cxnLst>
                <a:cxn ang="0">
                  <a:pos x="0" y="456"/>
                </a:cxn>
                <a:cxn ang="0">
                  <a:pos x="843" y="451"/>
                </a:cxn>
                <a:cxn ang="0">
                  <a:pos x="2702" y="0"/>
                </a:cxn>
                <a:cxn ang="0">
                  <a:pos x="4314" y="82"/>
                </a:cxn>
                <a:cxn ang="0">
                  <a:pos x="4671" y="141"/>
                </a:cxn>
              </a:cxnLst>
              <a:rect l="0" t="0" r="r" b="b"/>
              <a:pathLst>
                <a:path w="4672" h="457">
                  <a:moveTo>
                    <a:pt x="0" y="456"/>
                  </a:moveTo>
                  <a:lnTo>
                    <a:pt x="843" y="451"/>
                  </a:lnTo>
                  <a:lnTo>
                    <a:pt x="2702" y="0"/>
                  </a:lnTo>
                  <a:lnTo>
                    <a:pt x="4314" y="82"/>
                  </a:lnTo>
                  <a:lnTo>
                    <a:pt x="4671" y="141"/>
                  </a:lnTo>
                </a:path>
              </a:pathLst>
            </a:custGeom>
            <a:noFill/>
            <a:ln w="36000" cap="sq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5" name="Freeform 24"/>
            <p:cNvSpPr>
              <a:spLocks noChangeArrowheads="1"/>
            </p:cNvSpPr>
            <p:nvPr/>
          </p:nvSpPr>
          <p:spPr bwMode="auto">
            <a:xfrm>
              <a:off x="3779" y="2581"/>
              <a:ext cx="1049" cy="2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4" y="430"/>
                </a:cxn>
                <a:cxn ang="0">
                  <a:pos x="1897" y="892"/>
                </a:cxn>
                <a:cxn ang="0">
                  <a:pos x="2391" y="981"/>
                </a:cxn>
                <a:cxn ang="0">
                  <a:pos x="3436" y="741"/>
                </a:cxn>
                <a:cxn ang="0">
                  <a:pos x="4428" y="607"/>
                </a:cxn>
              </a:cxnLst>
              <a:rect l="0" t="0" r="r" b="b"/>
              <a:pathLst>
                <a:path w="4429" h="982">
                  <a:moveTo>
                    <a:pt x="0" y="0"/>
                  </a:moveTo>
                  <a:lnTo>
                    <a:pt x="684" y="430"/>
                  </a:lnTo>
                  <a:lnTo>
                    <a:pt x="1897" y="892"/>
                  </a:lnTo>
                  <a:lnTo>
                    <a:pt x="2391" y="981"/>
                  </a:lnTo>
                  <a:lnTo>
                    <a:pt x="3436" y="741"/>
                  </a:lnTo>
                  <a:lnTo>
                    <a:pt x="4428" y="607"/>
                  </a:lnTo>
                </a:path>
              </a:pathLst>
            </a:custGeom>
            <a:noFill/>
            <a:ln w="36000" cap="sq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636" y="50006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26" name="TextBox 25"/>
          <p:cNvSpPr txBox="1"/>
          <p:nvPr/>
        </p:nvSpPr>
        <p:spPr>
          <a:xfrm>
            <a:off x="6643702" y="500063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94" y="1281764"/>
            <a:ext cx="9000000" cy="479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16" y="171448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W_emap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636" y="50006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26" name="TextBox 25"/>
          <p:cNvSpPr txBox="1"/>
          <p:nvPr/>
        </p:nvSpPr>
        <p:spPr>
          <a:xfrm>
            <a:off x="6643702" y="500063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1285860"/>
            <a:ext cx="4320000" cy="236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1000108"/>
            <a:ext cx="3815797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4000504"/>
            <a:ext cx="4572032" cy="7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Warning</a:t>
            </a:r>
          </a:p>
          <a:p>
            <a:pPr>
              <a:lnSpc>
                <a:spcPct val="7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b="1" dirty="0" smtClean="0">
                <a:solidFill>
                  <a:schemeClr val="bg1"/>
                </a:solidFill>
              </a:rPr>
              <a:t>Dissemination of seismic data and alert (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charset="0"/>
                <a:cs typeface="Lucida Sans Unicode" charset="0"/>
              </a:rPr>
              <a:t>Email, SMS, Radio, Telephone</a:t>
            </a:r>
            <a:r>
              <a:rPr lang="pt-PT" b="1" dirty="0" smtClean="0">
                <a:solidFill>
                  <a:schemeClr val="bg1"/>
                </a:solidFill>
              </a:rPr>
              <a:t>)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636" y="50006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26" name="TextBox 25"/>
          <p:cNvSpPr txBox="1"/>
          <p:nvPr/>
        </p:nvSpPr>
        <p:spPr>
          <a:xfrm>
            <a:off x="6643702" y="500063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1285860"/>
            <a:ext cx="4320000" cy="236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1000108"/>
            <a:ext cx="3815797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4000504"/>
            <a:ext cx="4572032" cy="7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Warning</a:t>
            </a:r>
          </a:p>
          <a:p>
            <a:pPr>
              <a:lnSpc>
                <a:spcPct val="7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b="1" dirty="0" smtClean="0">
                <a:solidFill>
                  <a:schemeClr val="bg1"/>
                </a:solidFill>
              </a:rPr>
              <a:t>Dissemination of seismic data and alert (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charset="0"/>
                <a:cs typeface="Lucida Sans Unicode" charset="0"/>
              </a:rPr>
              <a:t>Email, SMS, Radio, Telephone</a:t>
            </a:r>
            <a:r>
              <a:rPr lang="pt-PT" b="1" dirty="0" smtClean="0">
                <a:solidFill>
                  <a:schemeClr val="bg1"/>
                </a:solidFill>
              </a:rPr>
              <a:t>)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00010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147763" y="1108075"/>
            <a:ext cx="7216775" cy="295170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6" charset="0"/>
              </a:rPr>
              <a:t>Future work: 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b="1" i="1" dirty="0" smtClean="0">
                <a:solidFill>
                  <a:schemeClr val="bg1"/>
                </a:solidFill>
              </a:rPr>
              <a:t>TSUNAMI Early Warning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b="1" i="1" dirty="0" smtClean="0">
                <a:solidFill>
                  <a:schemeClr val="bg1"/>
                </a:solidFill>
              </a:rPr>
              <a:t>Shakemaps Inplementation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b="1" dirty="0" smtClean="0">
                <a:solidFill>
                  <a:schemeClr val="bg1"/>
                </a:solidFill>
              </a:rPr>
              <a:t>Focal Mech. Determination</a:t>
            </a:r>
            <a:endParaRPr lang="pt-PT" b="1" i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i="1" dirty="0" smtClean="0">
                <a:solidFill>
                  <a:schemeClr val="bg1"/>
                </a:solidFill>
              </a:rPr>
              <a:t>Azores Seismic Catalogue</a:t>
            </a:r>
            <a:endParaRPr lang="pt-PT" b="1" dirty="0">
              <a:solidFill>
                <a:schemeClr val="bg1"/>
              </a:solidFill>
              <a:latin typeface="Arial" charset="0"/>
              <a:cs typeface="Times New Roman" pitchFamily="16" charset="0"/>
            </a:endParaRPr>
          </a:p>
          <a:p>
            <a:pPr marL="457200" lvl="1" indent="0">
              <a:lnSpc>
                <a:spcPct val="150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PT" b="1" dirty="0">
              <a:solidFill>
                <a:schemeClr val="bg1"/>
              </a:solidFill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00042"/>
            <a:ext cx="89297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chemeClr val="bg1"/>
                </a:solidFill>
              </a:rPr>
              <a:t>Objective: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Real time seismic monitoring Local, Regional and Distant seismic activity through precise and permanent data and instrumental measures;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 Collect and archive of quality seismic data for scientific research;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Rapid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nalysis and determination of main seismic parameters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Alert the Civil Authorities, Institutions and Community.</a:t>
            </a:r>
          </a:p>
          <a:p>
            <a:pPr>
              <a:buClr>
                <a:schemeClr val="bg1"/>
              </a:buClr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(Continuously record and archive ground motion data that comes simultaneously and in real-time, or near-real, from a network of acquisition systems equipped with seismic stations, sensors (either velocity or acceleration), power supply systems, data communication systems and GPS's.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data or records of the acquisition systems are transmitted and concentrated in SOC’s in the form of numerical data.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From these records produce a catalog of seismic events that is distributed to the civil  and scientific community.)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3404" t="6410" r="31921" b="34295"/>
          <a:stretch>
            <a:fillRect/>
          </a:stretch>
        </p:blipFill>
        <p:spPr bwMode="auto">
          <a:xfrm>
            <a:off x="71406" y="1142984"/>
            <a:ext cx="814393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64291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Azores, 1983/01 – 2017/03 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85918" y="785794"/>
            <a:ext cx="7000924" cy="2443167"/>
            <a:chOff x="1785950" y="785794"/>
            <a:chExt cx="7000924" cy="2443167"/>
          </a:xfrm>
        </p:grpSpPr>
        <p:sp>
          <p:nvSpPr>
            <p:cNvPr id="13" name="TextBox 12"/>
            <p:cNvSpPr txBox="1"/>
            <p:nvPr/>
          </p:nvSpPr>
          <p:spPr>
            <a:xfrm>
              <a:off x="2214578" y="857232"/>
              <a:ext cx="6572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>
                  <a:solidFill>
                    <a:schemeClr val="bg1"/>
                  </a:solidFill>
                </a:rPr>
                <a:t> </a:t>
              </a:r>
              <a:r>
                <a:rPr lang="pt-PT" b="1" dirty="0" smtClean="0">
                  <a:solidFill>
                    <a:schemeClr val="bg1"/>
                  </a:solidFill>
                </a:rPr>
                <a:t>    IPMA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85950" y="1357298"/>
              <a:ext cx="1655763" cy="187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5" name="Picture 5" descr="Instituto Portugues do Mar e Atmosfera - Homepage"/>
            <p:cNvPicPr>
              <a:picLocks noChangeAspect="1" noChangeArrowheads="1"/>
            </p:cNvPicPr>
            <p:nvPr/>
          </p:nvPicPr>
          <p:blipFill>
            <a:blip r:embed="rId6"/>
            <a:srcRect r="54166" b="-25001"/>
            <a:stretch>
              <a:fillRect/>
            </a:stretch>
          </p:blipFill>
          <p:spPr bwMode="auto">
            <a:xfrm>
              <a:off x="1785950" y="785794"/>
              <a:ext cx="785818" cy="571504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3714744" y="1285860"/>
            <a:ext cx="528641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Azores Network: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 smtClean="0">
              <a:solidFill>
                <a:schemeClr val="bg1"/>
              </a:solidFill>
            </a:endParaRPr>
          </a:p>
          <a:p>
            <a:r>
              <a:rPr lang="pt-PT" dirty="0" smtClean="0">
                <a:solidFill>
                  <a:schemeClr val="bg1"/>
                </a:solidFill>
              </a:rPr>
              <a:t>Short Period, Broad Band and Strong Motion Sensors: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chemeClr val="bg1"/>
                </a:solidFill>
              </a:rPr>
              <a:t>IPMA Network</a:t>
            </a:r>
            <a:endParaRPr lang="pt-PT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chemeClr val="bg1"/>
                </a:solidFill>
              </a:rPr>
              <a:t>IRIS </a:t>
            </a:r>
            <a:r>
              <a:rPr lang="pt-PT" b="1" dirty="0">
                <a:solidFill>
                  <a:schemeClr val="bg1"/>
                </a:solidFill>
              </a:rPr>
              <a:t>/ IDA </a:t>
            </a:r>
            <a:r>
              <a:rPr lang="pt-PT" b="1" dirty="0" smtClean="0">
                <a:solidFill>
                  <a:schemeClr val="bg1"/>
                </a:solidFill>
              </a:rPr>
              <a:t>Network</a:t>
            </a:r>
            <a:endParaRPr lang="pt-PT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chemeClr val="bg1"/>
                </a:solidFill>
              </a:rPr>
              <a:t>CTBTO </a:t>
            </a:r>
            <a:r>
              <a:rPr lang="pt-PT" b="1" dirty="0">
                <a:solidFill>
                  <a:schemeClr val="bg1"/>
                </a:solidFill>
              </a:rPr>
              <a:t>&amp; Internacional Monitoring System (IMS)	 </a:t>
            </a:r>
          </a:p>
          <a:p>
            <a:pPr>
              <a:lnSpc>
                <a:spcPct val="150000"/>
              </a:lnSpc>
            </a:pPr>
            <a:r>
              <a:rPr lang="pt-PT" b="1" dirty="0">
                <a:solidFill>
                  <a:schemeClr val="bg1"/>
                </a:solidFill>
              </a:rPr>
              <a:t>         Hidroacoustic, Infrasounds</a:t>
            </a: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chemeClr val="bg1"/>
                </a:solidFill>
              </a:rPr>
              <a:t>IPMA-IST Protocol – Strong Motion Network</a:t>
            </a:r>
            <a:endParaRPr lang="pt-PT" b="1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2844" y="928670"/>
            <a:ext cx="8305800" cy="5581650"/>
            <a:chOff x="428596" y="1276350"/>
            <a:chExt cx="8305800" cy="55816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1276350"/>
              <a:ext cx="8305800" cy="558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6072198" y="1285860"/>
              <a:ext cx="264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b="1" dirty="0" smtClean="0"/>
                <a:t>40 SEISMIC STATIONS</a:t>
              </a:r>
              <a:endParaRPr lang="pt-PT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852" y="919184"/>
            <a:ext cx="83058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2844" y="857232"/>
            <a:ext cx="8072462" cy="5618377"/>
            <a:chOff x="285720" y="996719"/>
            <a:chExt cx="8072462" cy="561837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20" y="1071546"/>
              <a:ext cx="7972425" cy="554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3786182" y="996719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pt-PT" b="1" dirty="0" smtClean="0"/>
                <a:t>28 SM SENSORS</a:t>
              </a:r>
              <a:endParaRPr lang="pt-PT" b="1" dirty="0"/>
            </a:p>
            <a:p>
              <a:pPr algn="r"/>
              <a:r>
                <a:rPr lang="pt-PT" b="1" i="1" dirty="0"/>
                <a:t>(13 </a:t>
              </a:r>
              <a:r>
                <a:rPr lang="pt-PT" b="1" i="1" dirty="0" smtClean="0"/>
                <a:t>redundant)</a:t>
              </a:r>
              <a:endParaRPr lang="pt-PT" b="1" i="1" dirty="0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2643174" y="1928802"/>
              <a:ext cx="90000" cy="90000"/>
            </a:xfrm>
            <a:prstGeom prst="triangle">
              <a:avLst/>
            </a:prstGeom>
            <a:solidFill>
              <a:srgbClr val="FFC0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633" b="2668"/>
          <a:stretch>
            <a:fillRect/>
          </a:stretch>
        </p:blipFill>
        <p:spPr bwMode="auto">
          <a:xfrm>
            <a:off x="-32" y="25400"/>
            <a:ext cx="9144032" cy="683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9838" t="24592" r="19838" b="50751"/>
          <a:stretch>
            <a:fillRect/>
          </a:stretch>
        </p:blipFill>
        <p:spPr bwMode="auto">
          <a:xfrm>
            <a:off x="7668032" y="-14"/>
            <a:ext cx="1476000" cy="855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6" name="Picture 2" descr="http://www.orfeus-eu.org/images/orfeu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000" y="6496362"/>
            <a:ext cx="1800000" cy="361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-2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AZORES SEISMIC NETWORK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714356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Digital Seismic Stations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Short period (sensors 1s and 5s)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Broadband (20s)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Strong Motion</a:t>
            </a:r>
            <a:endParaRPr lang="pt-PT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2819400"/>
            <a:ext cx="8524200" cy="3470528"/>
            <a:chOff x="304800" y="2819400"/>
            <a:chExt cx="8524200" cy="3470528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0" y="3113457"/>
              <a:ext cx="3600000" cy="3176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0600" y="2819400"/>
              <a:ext cx="3168000" cy="347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Connector 9"/>
            <p:cNvCxnSpPr/>
            <p:nvPr/>
          </p:nvCxnSpPr>
          <p:spPr>
            <a:xfrm>
              <a:off x="2514600" y="4648200"/>
              <a:ext cx="1447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3477599" y="4163399"/>
              <a:ext cx="948602" cy="2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64"/>
            <p:cNvGrpSpPr/>
            <p:nvPr/>
          </p:nvGrpSpPr>
          <p:grpSpPr>
            <a:xfrm>
              <a:off x="6934200" y="3733800"/>
              <a:ext cx="1447800" cy="950190"/>
              <a:chOff x="2514600" y="4156798"/>
              <a:chExt cx="1447800" cy="95019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2514600" y="5105400"/>
                <a:ext cx="14478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V="1">
                <a:off x="3477599" y="4620599"/>
                <a:ext cx="948602" cy="21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69"/>
            <p:cNvGrpSpPr>
              <a:grpSpLocks noChangeAspect="1"/>
            </p:cNvGrpSpPr>
            <p:nvPr/>
          </p:nvGrpSpPr>
          <p:grpSpPr>
            <a:xfrm>
              <a:off x="3581398" y="3276600"/>
              <a:ext cx="827999" cy="388827"/>
              <a:chOff x="4648200" y="1143000"/>
              <a:chExt cx="2819400" cy="1323975"/>
            </a:xfrm>
          </p:grpSpPr>
          <p:pic>
            <p:nvPicPr>
              <p:cNvPr id="21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257800" y="1143000"/>
                <a:ext cx="781050" cy="1323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534150" y="1676400"/>
                <a:ext cx="933450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648200" y="1600200"/>
                <a:ext cx="720000" cy="727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" name="Picture 1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791200" y="1600200"/>
                <a:ext cx="9144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6" name="Group 70"/>
            <p:cNvGrpSpPr>
              <a:grpSpLocks noChangeAspect="1"/>
            </p:cNvGrpSpPr>
            <p:nvPr/>
          </p:nvGrpSpPr>
          <p:grpSpPr>
            <a:xfrm>
              <a:off x="8000998" y="3276600"/>
              <a:ext cx="827999" cy="388827"/>
              <a:chOff x="4648200" y="1143000"/>
              <a:chExt cx="2819400" cy="1323975"/>
            </a:xfrm>
          </p:grpSpPr>
          <p:pic>
            <p:nvPicPr>
              <p:cNvPr id="17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257800" y="1143000"/>
                <a:ext cx="781050" cy="1323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534150" y="1676400"/>
                <a:ext cx="933450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" name="Picture 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648200" y="1600200"/>
                <a:ext cx="720000" cy="727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" name="Picture 1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791200" y="1600200"/>
                <a:ext cx="9144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505</Words>
  <Application>Microsoft Office PowerPoint</Application>
  <PresentationFormat>On-screen Show (4:3)</PresentationFormat>
  <Paragraphs>123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AZORES SEISMIC NETWORK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idalina veludo</dc:creator>
  <cp:lastModifiedBy>idalina veludo</cp:lastModifiedBy>
  <cp:revision>52</cp:revision>
  <dcterms:created xsi:type="dcterms:W3CDTF">2017-10-23T10:25:12Z</dcterms:created>
  <dcterms:modified xsi:type="dcterms:W3CDTF">2017-10-25T08:36:39Z</dcterms:modified>
</cp:coreProperties>
</file>